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rchivo ExtraBold"/>
      <p:bold r:id="rId14"/>
      <p:boldItalic r:id="rId15"/>
    </p:embeddedFont>
    <p:embeddedFont>
      <p:font typeface="Archiv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Archivo-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2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Archivo-bold.fntdata"/><Relationship Id="rId2" Type="http://schemas.openxmlformats.org/officeDocument/2006/relationships/presProps" Target="presProps.xml"/><Relationship Id="rId16" Type="http://schemas.openxmlformats.org/officeDocument/2006/relationships/font" Target="fonts/Archivo-regular.fntdata"/><Relationship Id="rId20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ArchivoExtraBold-boldItalic.fntdata"/><Relationship Id="rId10" Type="http://schemas.openxmlformats.org/officeDocument/2006/relationships/slide" Target="slides/slide6.xml"/><Relationship Id="rId19" Type="http://schemas.openxmlformats.org/officeDocument/2006/relationships/font" Target="fonts/Archivo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ArchivoExtraBold-bold.fntdata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fdc2293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fdc229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527a98b6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527a98b6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527a98b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527a98b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27a98b6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527a98b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527a98b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527a98b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527a98b6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527a98b6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527a98b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527a98b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fdc2293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fdc2293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8.jp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b="0" sz="43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1_1_1_1">
    <p:bg>
      <p:bgPr>
        <a:solidFill>
          <a:srgbClr val="1D1C4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b="7501" l="11191" r="12414" t="14918"/>
          <a:stretch/>
        </p:blipFill>
        <p:spPr>
          <a:xfrm flipH="1" rot="10800000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_1_1_1_1_1">
    <p:bg>
      <p:bgPr>
        <a:solidFill>
          <a:srgbClr val="F4F4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rect b="b" l="l" r="r" t="t"/>
            <a:pathLst>
              <a:path extrusionOk="0" h="82309" w="122801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4F4F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rect b="b" l="l" r="r" t="t"/>
            <a:pathLst>
              <a:path extrusionOk="0" h="27965" w="97825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rect b="b" l="l" r="r" t="t"/>
            <a:pathLst>
              <a:path extrusionOk="0" h="31583" w="96263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rect b="b" l="l" r="r" t="t"/>
            <a:pathLst>
              <a:path extrusionOk="0" h="18784" w="18923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2947" r="5090" t="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rect b="b" l="l" r="r" t="t"/>
            <a:pathLst>
              <a:path extrusionOk="0" h="54158" w="71093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rect b="b" l="l" r="r" t="t"/>
            <a:pathLst>
              <a:path extrusionOk="0" h="67461" w="5089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rect b="b" l="l" r="r" t="t"/>
            <a:pathLst>
              <a:path extrusionOk="0" h="62103" w="81361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rect b="b" l="l" r="r" t="t"/>
            <a:pathLst>
              <a:path extrusionOk="0" h="85174" w="72965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b="0" sz="28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5CE6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rgbClr val="231E5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31E5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rect b="b" l="l" r="r" t="t"/>
            <a:pathLst>
              <a:path extrusionOk="0" h="129415" w="102033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rect b="b" l="l" r="r" t="t"/>
            <a:pathLst>
              <a:path extrusionOk="0" h="135612" w="138591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cap="flat" cmpd="sng" w="9525">
            <a:solidFill>
              <a:srgbClr val="174EF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2217" r="2217" t="0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3908" l="0" r="0" t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CE6C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rect b="b" l="l" r="r" t="t"/>
            <a:pathLst>
              <a:path extrusionOk="0" h="185880" w="125728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cap="flat" cmpd="sng" w="9525">
            <a:solidFill>
              <a:srgbClr val="1D1C4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174E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AF57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rect b="b" l="l" r="r" t="t"/>
            <a:pathLst>
              <a:path extrusionOk="0" h="41965" w="60089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bg>
      <p:bgPr>
        <a:solidFill>
          <a:srgbClr val="1D1C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rect b="b" l="l" r="r" t="t"/>
            <a:pathLst>
              <a:path extrusionOk="0" h="128334" w="11486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cap="flat" cmpd="sng" w="9525">
            <a:solidFill>
              <a:srgbClr val="AF5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9632" l="955" r="4409" t="18263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b="1" sz="25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Brainfuc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357900" y="1091750"/>
            <a:ext cx="8428200" cy="15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Languages: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Brief Overview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Rust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Developed by Mozilla as a systems programming language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Competes with C++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Focuses on safety, concurrency, and performance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Ownership and borrowing are unique features for memory safety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611" y="3548024"/>
            <a:ext cx="2954775" cy="9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PHP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An old server-side scripting language for web development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Powers popular platforms like WordPress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Dynamic typing with a C-like syntax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026" y="3669077"/>
            <a:ext cx="1765949" cy="9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Swift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Developed by Apple for iOS, macOS, watchOS, and tvOS app development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Syntactically concise and expressive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Compatible with Objective-C libraries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775" y="3413275"/>
            <a:ext cx="17907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Golang (Go)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Developed by Google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Statically typed, compiled language with garbage collection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Emphasizes simplicity and efficiency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Used in Cloud development, DevOps, Web Servers and system programming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812" y="3640500"/>
            <a:ext cx="2146376" cy="8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Basic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Developed by Microsoft, part of the .NET family	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Event-driven programming paradigm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Used for both simple scripts and large applications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Visual Basic for Applications (VBA): MS Office automation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287" y="3468800"/>
            <a:ext cx="1301427" cy="13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Functional Languages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Haskell: purely functional, lazy evaluation, strong static typing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Scala: blends object-oriented and functional programming, runs on the JVM.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52" y="3362525"/>
            <a:ext cx="2091899" cy="3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276" y="3219173"/>
            <a:ext cx="1755523" cy="8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Oddities: Brainfuck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Created in 1993 as mostly an academic exercise in minimalism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Minimalistic language with only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eight commands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Despite it being a half-joke, it's fully Turing complete</a:t>
            </a:r>
            <a:endParaRPr sz="1400"/>
          </a:p>
          <a:p>
            <a:pPr indent="-317558" lvl="0" marL="457200" rtl="0" algn="l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Even a Hello World program is several pages long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B0CB5F60-5796-498C-958E-FB80865B2324}"/>
</file>

<file path=customXml/itemProps2.xml><?xml version="1.0" encoding="utf-8"?>
<ds:datastoreItem xmlns:ds="http://schemas.openxmlformats.org/officeDocument/2006/customXml" ds:itemID="{21E22476-6928-46D7-9B72-DED21588C172}"/>
</file>

<file path=customXml/itemProps3.xml><?xml version="1.0" encoding="utf-8"?>
<ds:datastoreItem xmlns:ds="http://schemas.openxmlformats.org/officeDocument/2006/customXml" ds:itemID="{1B28DE29-C630-4926-B530-511CC76635A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